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</p:sldMasterIdLst>
  <p:notesMasterIdLst>
    <p:notesMasterId r:id="rId24"/>
  </p:notesMasterIdLst>
  <p:sldIdLst>
    <p:sldId id="256" r:id="rId6"/>
    <p:sldId id="317" r:id="rId7"/>
    <p:sldId id="324" r:id="rId8"/>
    <p:sldId id="323" r:id="rId9"/>
    <p:sldId id="322" r:id="rId10"/>
    <p:sldId id="321" r:id="rId11"/>
    <p:sldId id="288" r:id="rId12"/>
    <p:sldId id="286" r:id="rId13"/>
    <p:sldId id="265" r:id="rId14"/>
    <p:sldId id="266" r:id="rId15"/>
    <p:sldId id="289" r:id="rId16"/>
    <p:sldId id="325" r:id="rId17"/>
    <p:sldId id="310" r:id="rId18"/>
    <p:sldId id="311" r:id="rId19"/>
    <p:sldId id="312" r:id="rId20"/>
    <p:sldId id="314" r:id="rId21"/>
    <p:sldId id="313" r:id="rId22"/>
    <p:sldId id="3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IEL E HAACK" initials="NEH" lastIdx="1" clrIdx="0">
    <p:extLst>
      <p:ext uri="{19B8F6BF-5375-455C-9EA6-DF929625EA0E}">
        <p15:presenceInfo xmlns:p15="http://schemas.microsoft.com/office/powerpoint/2012/main" userId="S::nhaack@wisc.edu::20c55548-d71e-45ee-abf6-868beb6019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899" autoAdjust="0"/>
    <p:restoredTop sz="58963" autoAdjust="0"/>
  </p:normalViewPr>
  <p:slideViewPr>
    <p:cSldViewPr snapToGrid="0">
      <p:cViewPr varScale="1">
        <p:scale>
          <a:sx n="37" d="100"/>
          <a:sy n="37" d="100"/>
        </p:scale>
        <p:origin x="6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8761C-406E-441B-8562-B9CE2D012AD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3ED29-2BBF-4446-B705-509E71AF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9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2d7002d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2d7002d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1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aa73a2c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0aa73a2c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143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4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94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3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09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3ED29-2BBF-4446-B705-509E71AF1E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aa73a2c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0aa73a2c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531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2d7002d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2d7002d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4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2d7002d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2d7002d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11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2d7002d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2d7002d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449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2d7002d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2d7002d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60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aa73a2c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0aa73a2c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17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a2d7002d6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a2d7002d6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689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a2d7002d6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a2d7002d6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Lake and shoreline at sunset of UW-Madison campu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5" y="0"/>
            <a:ext cx="121871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24000" y="258726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24000" y="5202660"/>
            <a:ext cx="9144000" cy="1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66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7"/>
            <a:ext cx="12193060" cy="685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111096"/>
            <a:ext cx="10515600" cy="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230596"/>
            <a:ext cx="5181600" cy="5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172200" y="1230596"/>
            <a:ext cx="5181600" cy="5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870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7"/>
            <a:ext cx="12193060" cy="685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179463"/>
            <a:ext cx="10515600" cy="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60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7"/>
            <a:ext cx="12193060" cy="685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984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37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ogo&#10;&#10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29" y="-297"/>
            <a:ext cx="12193060" cy="6858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136733"/>
            <a:ext cx="10515600" cy="6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230595"/>
            <a:ext cx="10515600" cy="49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0939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orient="horz" pos="450">
          <p15:clr>
            <a:srgbClr val="F26B43"/>
          </p15:clr>
        </p15:guide>
        <p15:guide id="3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ffr@grad.wisc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jobs.wisc.ed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.wisc.edu/funding/external-fellowship-databas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so.students.wisc.edu/guide/crisis-loans/" TargetMode="External"/><Relationship Id="rId3" Type="http://schemas.openxmlformats.org/officeDocument/2006/relationships/hyperlink" Target="https://wisc.academicworks.com/" TargetMode="External"/><Relationship Id="rId7" Type="http://schemas.openxmlformats.org/officeDocument/2006/relationships/hyperlink" Target="https://www.4-c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f.hhs.gov/ohs/about/head-start" TargetMode="External"/><Relationship Id="rId5" Type="http://schemas.openxmlformats.org/officeDocument/2006/relationships/hyperlink" Target="https://occfr.wisc.edu/financial-assistance/uw-madison-students/child-care-tuition-assistance-program-cctap/" TargetMode="External"/><Relationship Id="rId10" Type="http://schemas.openxmlformats.org/officeDocument/2006/relationships/hyperlink" Target="https://211wisconsin.communityos.org/" TargetMode="External"/><Relationship Id="rId4" Type="http://schemas.openxmlformats.org/officeDocument/2006/relationships/hyperlink" Target="https://grad.wisc.edu/funding/grants-competition/" TargetMode="External"/><Relationship Id="rId9" Type="http://schemas.openxmlformats.org/officeDocument/2006/relationships/hyperlink" Target="https://www.uhs.wisc.edu/prevention/food-assistanc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achong.lee@wis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.wisc.edu/diversity/summer-research-opportunity-progra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d.wisc.edu/apply/fee-gran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eleah.cue@wisc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.wisc.edu/academic-program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ctrTitle"/>
          </p:nvPr>
        </p:nvSpPr>
        <p:spPr>
          <a:xfrm>
            <a:off x="1812316" y="3929319"/>
            <a:ext cx="9144000" cy="2387600"/>
          </a:xfrm>
          <a:prstGeom prst="rect">
            <a:avLst/>
          </a:prstGeom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867" b="1" dirty="0">
                <a:solidFill>
                  <a:srgbClr val="FFFFFF"/>
                </a:solidFill>
              </a:rPr>
              <a:t>Graduate School 101</a:t>
            </a:r>
            <a:endParaRPr sz="3867" b="1" dirty="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" sz="2667" dirty="0">
                <a:solidFill>
                  <a:srgbClr val="FFFFFF"/>
                </a:solidFill>
              </a:rPr>
              <a:t>Explore and Apply to Graduate School </a:t>
            </a:r>
            <a:br>
              <a:rPr lang="en" sz="2667" dirty="0">
                <a:solidFill>
                  <a:srgbClr val="FFFFFF"/>
                </a:solidFill>
              </a:rPr>
            </a:br>
            <a:r>
              <a:rPr lang="en" sz="2667" dirty="0">
                <a:solidFill>
                  <a:srgbClr val="FFFFFF"/>
                </a:solidFill>
              </a:rPr>
              <a:t>at the University of Wisconsin-Madison</a:t>
            </a:r>
            <a:br>
              <a:rPr lang="en" sz="2667" dirty="0">
                <a:solidFill>
                  <a:srgbClr val="FFFFFF"/>
                </a:solidFill>
              </a:rPr>
            </a:br>
            <a:endParaRPr sz="2667" dirty="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2667" dirty="0">
                <a:solidFill>
                  <a:srgbClr val="FFFFFF"/>
                </a:solidFill>
              </a:rPr>
              <a:t>Wednesday, February 24, 2021</a:t>
            </a:r>
            <a:br>
              <a:rPr lang="en" sz="2667" dirty="0">
                <a:solidFill>
                  <a:srgbClr val="FFFFFF"/>
                </a:solidFill>
              </a:rPr>
            </a:br>
            <a:r>
              <a:rPr lang="en" sz="2667" dirty="0">
                <a:solidFill>
                  <a:srgbClr val="FFFFFF"/>
                </a:solidFill>
              </a:rPr>
              <a:t>5-6:30PM</a:t>
            </a:r>
            <a:endParaRPr sz="2667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850363" y="871567"/>
            <a:ext cx="4491273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Application Process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77596" y="1809200"/>
            <a:ext cx="11036808" cy="5048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529162" indent="-342900">
              <a:spcBef>
                <a:spcPts val="0"/>
              </a:spcBef>
              <a:buSzPts val="1400"/>
            </a:pPr>
            <a:r>
              <a:rPr lang="en" sz="2200" b="1" dirty="0"/>
              <a:t>Read the program’s website regarding minimum requirements and guidance on writing a statement of purpose </a:t>
            </a:r>
          </a:p>
          <a:p>
            <a:pPr marL="529162" indent="-342900">
              <a:spcBef>
                <a:spcPts val="1200"/>
              </a:spcBef>
              <a:buSzPts val="1400"/>
            </a:pPr>
            <a:r>
              <a:rPr lang="en-US" sz="2200" b="1" dirty="0"/>
              <a:t>Find possible people to write letters of recommendation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2000" dirty="0"/>
              <a:t>Professional colleague, professor, former manager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2000" dirty="0"/>
              <a:t>Make sure you reach out to possible writers for your letters in advance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2000" dirty="0"/>
              <a:t>Educate your recommender on what you are applying for and how you are furthering your career </a:t>
            </a:r>
            <a:endParaRPr sz="2000" dirty="0"/>
          </a:p>
          <a:p>
            <a:pPr marL="529162" indent="-342900">
              <a:spcBef>
                <a:spcPts val="1200"/>
              </a:spcBef>
              <a:buSzPts val="1400"/>
            </a:pPr>
            <a:r>
              <a:rPr lang="en-US" sz="2200" b="1" dirty="0"/>
              <a:t>Is the GRE, LSAT, MCAT, or GMAT required?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2000" dirty="0"/>
              <a:t>Cost of the test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2000" dirty="0"/>
              <a:t>Preparing for the test date</a:t>
            </a:r>
          </a:p>
          <a:p>
            <a:pPr marL="795847" lvl="1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50" y="794994"/>
            <a:ext cx="10058400" cy="1371600"/>
          </a:xfrm>
        </p:spPr>
        <p:txBody>
          <a:bodyPr/>
          <a:lstStyle/>
          <a:p>
            <a:r>
              <a:rPr lang="en-US" dirty="0"/>
              <a:t>Preparing for Your Interview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21224"/>
            <a:ext cx="10058400" cy="43417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How to dress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Like a job interview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What to expect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What about the program made you apply?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How would the program fit into your future goals?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What do you know about the program/university/faculty?</a:t>
            </a:r>
          </a:p>
          <a:p>
            <a:pPr marL="274320" lvl="1" indent="0">
              <a:spcBef>
                <a:spcPts val="0"/>
              </a:spcBef>
              <a:buNone/>
            </a:pPr>
            <a:endParaRPr lang="en-US" sz="22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You are also interviewing them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Will their program fit your interests?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Do they provide career services?</a:t>
            </a:r>
          </a:p>
          <a:p>
            <a:pPr marL="795847" lvl="1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0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5040831" y="765417"/>
            <a:ext cx="2110337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Funding</a:t>
            </a:r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8200" y="1540333"/>
            <a:ext cx="10515600" cy="473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0" indent="0">
              <a:spcBef>
                <a:spcPts val="1067"/>
              </a:spcBef>
              <a:buNone/>
            </a:pPr>
            <a:endParaRPr lang="en-US" dirty="0"/>
          </a:p>
          <a:p>
            <a:pPr marL="0" indent="0">
              <a:spcBef>
                <a:spcPts val="1067"/>
              </a:spcBef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280FF-4DB1-486E-93E5-15AE21A1FA0F}"/>
              </a:ext>
            </a:extLst>
          </p:cNvPr>
          <p:cNvSpPr txBox="1"/>
          <p:nvPr/>
        </p:nvSpPr>
        <p:spPr>
          <a:xfrm>
            <a:off x="5379961" y="2129500"/>
            <a:ext cx="5138057" cy="299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67"/>
              </a:spcBef>
            </a:pPr>
            <a:r>
              <a:rPr lang="en-US" sz="2133" b="1" dirty="0"/>
              <a:t>Nathaniel Haack</a:t>
            </a:r>
          </a:p>
          <a:p>
            <a:pPr algn="ctr">
              <a:spcBef>
                <a:spcPts val="1067"/>
              </a:spcBef>
            </a:pPr>
            <a:r>
              <a:rPr lang="en-US" sz="2133" dirty="0"/>
              <a:t>Fellowships Officer</a:t>
            </a:r>
          </a:p>
          <a:p>
            <a:pPr algn="ctr">
              <a:spcBef>
                <a:spcPts val="1067"/>
              </a:spcBef>
            </a:pPr>
            <a:r>
              <a:rPr lang="en-US" sz="2133" dirty="0"/>
              <a:t>UW-Madison Graduate School</a:t>
            </a:r>
          </a:p>
          <a:p>
            <a:pPr algn="ctr">
              <a:spcBef>
                <a:spcPts val="1067"/>
              </a:spcBef>
            </a:pPr>
            <a:r>
              <a:rPr lang="en-US" sz="2133" dirty="0"/>
              <a:t>Office of Diversity, Inclusion, and Funding </a:t>
            </a:r>
          </a:p>
          <a:p>
            <a:pPr algn="ctr">
              <a:spcBef>
                <a:spcPts val="1067"/>
              </a:spcBef>
            </a:pPr>
            <a:r>
              <a:rPr lang="en-US" sz="2133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offr@grad.wisc.edu</a:t>
            </a:r>
            <a:endParaRPr lang="en-US" sz="2133" dirty="0">
              <a:solidFill>
                <a:srgbClr val="0070C0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6A3B2-47D2-459F-B311-2D37150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382" y="2055350"/>
            <a:ext cx="4120950" cy="27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9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F2FF-204B-44B2-B7BE-541A8864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16A4B-DD30-453D-B87D-77B5E94D5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25283"/>
            <a:ext cx="10058400" cy="42947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Ask all programs you are considering apply to about their funding packages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Can be a combination of funding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Evaluation of funding packages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Cost of living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Total compensation (stipend, benefits, paid time off,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Years of guaranteed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Anticipated time to degree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Funding types and expectations</a:t>
            </a:r>
          </a:p>
        </p:txBody>
      </p:sp>
    </p:spTree>
    <p:extLst>
      <p:ext uri="{BB962C8B-B14F-4D97-AF65-F5344CB8AC3E}">
        <p14:creationId xmlns:p14="http://schemas.microsoft.com/office/powerpoint/2010/main" val="376430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C4A0-D319-465D-85B2-CCC6899D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615" y="731520"/>
            <a:ext cx="5454770" cy="1371600"/>
          </a:xfrm>
        </p:spPr>
        <p:txBody>
          <a:bodyPr/>
          <a:lstStyle/>
          <a:p>
            <a:r>
              <a:rPr lang="en-US" dirty="0"/>
              <a:t>Graduate Assistantships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1AAC-120E-474B-A2B4-F0AD01412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Work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Generally come in three types: research, teaching, and program/project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Generally provide a stipend, tuition, and health insurance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At UW-Madison, many assistantships are posted publicly on 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studentjobs.wisc.edu </a:t>
            </a:r>
            <a:r>
              <a:rPr lang="en-US" sz="2400" dirty="0"/>
              <a:t>but most are awarded first by an internal process</a:t>
            </a:r>
          </a:p>
        </p:txBody>
      </p:sp>
    </p:spTree>
    <p:extLst>
      <p:ext uri="{BB962C8B-B14F-4D97-AF65-F5344CB8AC3E}">
        <p14:creationId xmlns:p14="http://schemas.microsoft.com/office/powerpoint/2010/main" val="305442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02F47-3AFD-4206-9BE2-01CBC19F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Fellowships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33369-22E0-4669-BD9E-FE23849FF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893"/>
            <a:ext cx="10820400" cy="41908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No work requirements!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Fellowships can be short term (e.g. a summer semester) or cover multiple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Each university has a different process for delegating fellowships, but many are targeted towards underrepresented and first-gen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External fellowships – funded by outside agency,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The term “fellowship” has many definitions so pay attention to details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Check out our </a:t>
            </a:r>
            <a:r>
              <a:rPr lang="en-US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external fellowship database!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6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A07F-0CBF-4D8C-9779-122879F2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Hourly and Off-Campus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336E-3B16-4AB7-8F1B-4A8EAA95D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Generally do not cover tuition or provide health insurance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Off campus jobs may provide assistance with tuition or educational fees. It never hurts to ask!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Most international student visas do not allow off-campus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Be mindful of how many hours per week you can work while a student</a:t>
            </a:r>
          </a:p>
        </p:txBody>
      </p:sp>
    </p:spTree>
    <p:extLst>
      <p:ext uri="{BB962C8B-B14F-4D97-AF65-F5344CB8AC3E}">
        <p14:creationId xmlns:p14="http://schemas.microsoft.com/office/powerpoint/2010/main" val="367352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19CA-DC30-4743-B393-D9CD2C5E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Scholarships and other funding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F0BFC-5FBB-4558-961E-3AB77633F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84962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Outside sources of supplemental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Scholarships </a:t>
            </a:r>
            <a:r>
              <a:rPr lang="en-US" sz="2200" dirty="0">
                <a:solidFill>
                  <a:srgbClr val="0070C0"/>
                </a:solidFill>
              </a:rPr>
              <a:t>(</a:t>
            </a:r>
            <a:r>
              <a:rPr lang="en-US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Wisconsin Scholarship Hub</a:t>
            </a:r>
            <a:r>
              <a:rPr lang="en-US" sz="2200" dirty="0">
                <a:solidFill>
                  <a:srgbClr val="0070C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Funding for research travel or conferences </a:t>
            </a:r>
            <a:r>
              <a:rPr lang="en-US" sz="2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(Student Research Grants Competition</a:t>
            </a:r>
            <a:r>
              <a:rPr lang="en-US" sz="2200" dirty="0">
                <a:solidFill>
                  <a:srgbClr val="0070C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Assistance with childcare expenses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CCTAP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Head Start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4C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Emergency financial assistance </a:t>
            </a:r>
            <a:r>
              <a:rPr lang="en-US" sz="2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(Crisis Loans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Food assistance </a:t>
            </a:r>
            <a:r>
              <a:rPr lang="en-US" sz="2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(Programs accessible at UW-Madison)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Assistance with housing, clothes, personal hygiene, et alii </a:t>
            </a:r>
            <a:r>
              <a:rPr lang="en-US" sz="2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(2-1-1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Financial Aid/Loans</a:t>
            </a:r>
          </a:p>
        </p:txBody>
      </p:sp>
    </p:spTree>
    <p:extLst>
      <p:ext uri="{BB962C8B-B14F-4D97-AF65-F5344CB8AC3E}">
        <p14:creationId xmlns:p14="http://schemas.microsoft.com/office/powerpoint/2010/main" val="292821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88CA-3CB0-441B-A809-085D48D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Panelists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16265-B0CF-4AE1-BDF3-52B6046F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2014194"/>
            <a:ext cx="10612582" cy="384962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Cartecia</a:t>
            </a:r>
            <a:r>
              <a:rPr lang="en-US" sz="2400" dirty="0"/>
              <a:t> Lawrence, MPA candidate, La Follette School of Public Affairs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Theodore </a:t>
            </a:r>
            <a:r>
              <a:rPr lang="en-US" sz="2400" dirty="0" err="1"/>
              <a:t>Agbi</a:t>
            </a:r>
            <a:r>
              <a:rPr lang="en-US" sz="2400" dirty="0"/>
              <a:t>, PhD Candidate, Chemical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Daniel Hayden, PhD Candidate, Plant Pathology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Gabrielle </a:t>
            </a:r>
            <a:r>
              <a:rPr lang="en-US" sz="2400" dirty="0" err="1"/>
              <a:t>Tielman-Fenelus</a:t>
            </a:r>
            <a:r>
              <a:rPr lang="en-US" sz="2400" dirty="0"/>
              <a:t>, JD Candidate, Law 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Juan Aguirre, MD Candidate, School of Medicine and Public Health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Na Lor, PhD Candidate, Educational Leadership and Policy Analysis</a:t>
            </a:r>
          </a:p>
        </p:txBody>
      </p:sp>
    </p:spTree>
    <p:extLst>
      <p:ext uri="{BB962C8B-B14F-4D97-AF65-F5344CB8AC3E}">
        <p14:creationId xmlns:p14="http://schemas.microsoft.com/office/powerpoint/2010/main" val="144723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3444710" y="873717"/>
            <a:ext cx="5302579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Diversity and Inclusion</a:t>
            </a:r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8200" y="1540333"/>
            <a:ext cx="10515600" cy="473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0" indent="0">
              <a:spcBef>
                <a:spcPts val="1067"/>
              </a:spcBef>
              <a:buNone/>
            </a:pPr>
            <a:endParaRPr lang="en-US" dirty="0"/>
          </a:p>
          <a:p>
            <a:pPr marL="0" indent="0">
              <a:spcBef>
                <a:spcPts val="1067"/>
              </a:spcBef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280FF-4DB1-486E-93E5-15AE21A1FA0F}"/>
              </a:ext>
            </a:extLst>
          </p:cNvPr>
          <p:cNvSpPr txBox="1"/>
          <p:nvPr/>
        </p:nvSpPr>
        <p:spPr>
          <a:xfrm>
            <a:off x="5379961" y="2129500"/>
            <a:ext cx="5138057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ts val="1067"/>
              </a:spcBef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cs typeface="Arial"/>
                <a:sym typeface="Arial"/>
              </a:rPr>
              <a:t>Douachong</a:t>
            </a:r>
            <a:r>
              <a:rPr lang="en-US" sz="2800" b="1" kern="0" dirty="0">
                <a:solidFill>
                  <a:srgbClr val="000000"/>
                </a:solidFill>
                <a:cs typeface="Arial"/>
                <a:sym typeface="Arial"/>
              </a:rPr>
              <a:t> (Doua) Lee</a:t>
            </a:r>
          </a:p>
          <a:p>
            <a:pPr algn="ctr" defTabSz="1219170">
              <a:spcBef>
                <a:spcPts val="1067"/>
              </a:spcBef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Multicultural Initiatives Manager </a:t>
            </a:r>
          </a:p>
          <a:p>
            <a:pPr algn="ctr" defTabSz="1219170">
              <a:spcBef>
                <a:spcPts val="1067"/>
              </a:spcBef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Office of Diversity, Inclusion &amp; Funding</a:t>
            </a:r>
          </a:p>
          <a:p>
            <a:pPr algn="ctr" defTabSz="1219170">
              <a:spcBef>
                <a:spcPts val="1067"/>
              </a:spcBef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UW-Madison Graduate School </a:t>
            </a:r>
          </a:p>
          <a:p>
            <a:pPr algn="ctr" defTabSz="1219170">
              <a:spcBef>
                <a:spcPts val="1067"/>
              </a:spcBef>
              <a:buClr>
                <a:srgbClr val="000000"/>
              </a:buClr>
            </a:pPr>
            <a:r>
              <a:rPr lang="en-US" sz="2000" kern="0" dirty="0">
                <a:solidFill>
                  <a:srgbClr val="0070C0"/>
                </a:solidFill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douachong.lee@wisc.edu</a:t>
            </a:r>
            <a:endParaRPr lang="en-US" sz="2000" kern="0" dirty="0">
              <a:solidFill>
                <a:srgbClr val="0070C0"/>
              </a:solidFill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BA881-A9C7-4553-8963-4C82DB4FC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55" y="1769448"/>
            <a:ext cx="2853413" cy="33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5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745998" y="799850"/>
            <a:ext cx="10700003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Why Graduate School?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77595" y="1621766"/>
            <a:ext cx="11036808" cy="5236234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Pursue scholarly interests/pursue a professional degree program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Make an impact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Develop intellectual relationships and lifelong networks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Pursue a career credential/career plan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Advancement in my job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Attain my personal goals (e.g., financial earnings)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330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745998" y="799850"/>
            <a:ext cx="10700003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Is Graduate School for Me?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77595" y="1621766"/>
            <a:ext cx="11036808" cy="5236234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What is the best department in my field of interest that I can get into?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What are the potential career(s) in my field of interest?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How much is it going to cost?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How long does it take to get through graduate school?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What do I want the degree to do for me?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Am I willing to invest the commitment to time, effort, and overall cost required?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Am I willing to persist, do hard work, and dedicate myself to my graduate study?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6017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745998" y="799850"/>
            <a:ext cx="10700003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Things to know for First-Gen and Underrepresented Students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77595" y="1809200"/>
            <a:ext cx="11036808" cy="5048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Step- out of your comfort zone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Start exploring early about post secondary education (e.g., interest, field of study, institutions, programs and faculty)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Build experience in the field, research and leadership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Network – Your Professors, TAs, Advisors, Supervisor, Peers, </a:t>
            </a:r>
            <a:r>
              <a:rPr lang="en-US" sz="2400" dirty="0" err="1">
                <a:latin typeface="Sagona Book" panose="02020503050505020204" pitchFamily="18" charset="0"/>
              </a:rPr>
              <a:t>etc</a:t>
            </a:r>
            <a:r>
              <a:rPr lang="en-US" sz="2400" dirty="0">
                <a:latin typeface="Sagona Book" panose="02020503050505020204" pitchFamily="18" charset="0"/>
              </a:rPr>
              <a:t>…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Ask questions!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Take advantages of opportunities as an undergrad </a:t>
            </a:r>
          </a:p>
          <a:p>
            <a:pPr indent="-457189">
              <a:spcBef>
                <a:spcPts val="600"/>
              </a:spcBef>
              <a:buSzPts val="1800"/>
            </a:pPr>
            <a:r>
              <a:rPr lang="en-US" sz="2400" dirty="0">
                <a:latin typeface="Sagona Book" panose="02020503050505020204" pitchFamily="18" charset="0"/>
              </a:rPr>
              <a:t>Be your authentic self!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5157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745997" y="575563"/>
            <a:ext cx="10700003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Programming at UW Madison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77594" y="1216363"/>
            <a:ext cx="11036808" cy="5048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529162" indent="-342900">
              <a:spcBef>
                <a:spcPts val="0"/>
              </a:spcBef>
              <a:buSzPts val="1400"/>
            </a:pPr>
            <a:r>
              <a:rPr lang="en" sz="2200" b="1" dirty="0"/>
              <a:t>Office of Diversity, Inclusion, and Funding Programs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Frequent mixer series based on your background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Community gatherings  and professional development opportunities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Graduate student support groups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1800" b="1" dirty="0"/>
          </a:p>
          <a:p>
            <a:pPr marL="529162" indent="-342900">
              <a:spcBef>
                <a:spcPts val="0"/>
              </a:spcBef>
              <a:buSzPts val="1400"/>
            </a:pPr>
            <a:r>
              <a:rPr lang="en-US" sz="2200" b="1" dirty="0"/>
              <a:t>Graduate Research Scholars (GRS) Communities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Eight GRS communities based on your discipline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Designated funding opportunities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Frequent community gatherings and professional development opportunities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1800" dirty="0">
              <a:latin typeface="Sagona Book" panose="02020503050505020204" pitchFamily="18" charset="0"/>
            </a:endParaRPr>
          </a:p>
          <a:p>
            <a:pPr marL="529162" indent="-342900">
              <a:spcBef>
                <a:spcPts val="0"/>
              </a:spcBef>
              <a:buSzPts val="1400"/>
            </a:pPr>
            <a:r>
              <a:rPr lang="en-US" sz="2200" b="1" kern="0" dirty="0">
                <a:solidFill>
                  <a:srgbClr val="000000"/>
                </a:solidFill>
                <a:latin typeface="Sagona Book" panose="02020503050505020204" pitchFamily="18" charset="0"/>
              </a:rPr>
              <a:t>Summer Research Opportunities Program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dirty="0">
                <a:latin typeface="Sagona Book" panose="02020503050505020204" pitchFamily="18" charset="0"/>
              </a:rPr>
              <a:t> Conduct summer research as an undergrad with UW Madison faculty</a:t>
            </a:r>
          </a:p>
          <a:p>
            <a:pPr marL="803482" lvl="1" indent="-342900">
              <a:spcBef>
                <a:spcPts val="0"/>
              </a:spcBef>
              <a:buSzPts val="1400"/>
            </a:pPr>
            <a:r>
              <a:rPr lang="en-US" sz="1800" u="sng" kern="0" dirty="0">
                <a:solidFill>
                  <a:srgbClr val="0070C0"/>
                </a:solidFill>
                <a:latin typeface="Sagona Book" panose="0202050305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https://grad.wisc.edu/diversity/summer-research-opportunity-program/</a:t>
            </a:r>
            <a:r>
              <a:rPr lang="en-US" sz="1800" kern="0" dirty="0">
                <a:solidFill>
                  <a:srgbClr val="0070C0"/>
                </a:solidFill>
                <a:latin typeface="Sagona Book" panose="02020503050505020204" pitchFamily="18" charset="0"/>
              </a:rPr>
              <a:t> </a:t>
            </a: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1800" kern="0" dirty="0">
              <a:latin typeface="Sagona Book" panose="02020503050505020204" pitchFamily="18" charset="0"/>
            </a:endParaRPr>
          </a:p>
          <a:p>
            <a:pPr marL="529162" indent="-342900">
              <a:spcBef>
                <a:spcPts val="0"/>
              </a:spcBef>
              <a:buSzPts val="1400"/>
            </a:pPr>
            <a:r>
              <a:rPr lang="en-US" sz="2200" b="1" kern="0" dirty="0">
                <a:latin typeface="Sagona Book" panose="02020503050505020204" pitchFamily="18" charset="0"/>
              </a:rPr>
              <a:t>Application Fee Grants</a:t>
            </a:r>
          </a:p>
          <a:p>
            <a:pPr marL="1077802" lvl="2" indent="-342900">
              <a:spcBef>
                <a:spcPts val="0"/>
              </a:spcBef>
              <a:buSzPts val="1400"/>
            </a:pPr>
            <a:r>
              <a:rPr lang="en-US" sz="1800" kern="0" dirty="0">
                <a:latin typeface="Sagona Book" panose="02020503050505020204" pitchFamily="18" charset="0"/>
              </a:rPr>
              <a:t>You can have your application fees paid for participating in select pipeline programs</a:t>
            </a:r>
          </a:p>
          <a:p>
            <a:pPr marL="1077802" lvl="2" indent="-342900">
              <a:spcBef>
                <a:spcPts val="0"/>
              </a:spcBef>
              <a:buSzPts val="1400"/>
            </a:pPr>
            <a:r>
              <a:rPr lang="en-US" sz="1800" kern="0" dirty="0">
                <a:solidFill>
                  <a:srgbClr val="0070C0"/>
                </a:solidFill>
                <a:latin typeface="Sagona Book" panose="02020503050505020204" pitchFamily="18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https://grad.wisc.edu/apply/fee-grant/</a:t>
            </a:r>
            <a:endParaRPr lang="en-US" sz="1800" kern="0" dirty="0">
              <a:solidFill>
                <a:srgbClr val="0070C0"/>
              </a:solidFill>
              <a:latin typeface="Sagona Book" panose="02020503050505020204" pitchFamily="18" charset="0"/>
            </a:endParaRPr>
          </a:p>
          <a:p>
            <a:pPr marL="1077802" lvl="2" indent="-342900">
              <a:spcBef>
                <a:spcPts val="0"/>
              </a:spcBef>
              <a:buSzPts val="1400"/>
            </a:pPr>
            <a:endParaRPr lang="en-US" sz="2100" kern="0" dirty="0">
              <a:solidFill>
                <a:srgbClr val="0070C0"/>
              </a:solidFill>
              <a:latin typeface="Sagona Book" panose="02020503050505020204" pitchFamily="18" charset="0"/>
            </a:endParaRP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2200" dirty="0">
              <a:latin typeface="Sagona Book" panose="02020503050505020204" pitchFamily="18" charset="0"/>
            </a:endParaRPr>
          </a:p>
          <a:p>
            <a:pPr marL="803482" lvl="1" indent="-342900">
              <a:spcBef>
                <a:spcPts val="0"/>
              </a:spcBef>
              <a:buSzPts val="1400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9342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4686810" y="787026"/>
            <a:ext cx="2818379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Admissions</a:t>
            </a:r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8200" y="1540333"/>
            <a:ext cx="10515600" cy="473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  <a:p>
            <a:pPr marL="0" indent="0">
              <a:spcBef>
                <a:spcPts val="1067"/>
              </a:spcBef>
              <a:buNone/>
            </a:pPr>
            <a:endParaRPr lang="en-US" dirty="0"/>
          </a:p>
          <a:p>
            <a:pPr marL="0" indent="0">
              <a:spcBef>
                <a:spcPts val="1067"/>
              </a:spcBef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280FF-4DB1-486E-93E5-15AE21A1FA0F}"/>
              </a:ext>
            </a:extLst>
          </p:cNvPr>
          <p:cNvSpPr txBox="1"/>
          <p:nvPr/>
        </p:nvSpPr>
        <p:spPr>
          <a:xfrm>
            <a:off x="5379961" y="2129500"/>
            <a:ext cx="5138057" cy="252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67"/>
              </a:spcBef>
            </a:pPr>
            <a:r>
              <a:rPr lang="en-US" sz="2133" b="1" dirty="0"/>
              <a:t>Meleah Cue</a:t>
            </a:r>
          </a:p>
          <a:p>
            <a:pPr algn="ctr">
              <a:spcBef>
                <a:spcPts val="1067"/>
              </a:spcBef>
            </a:pPr>
            <a:r>
              <a:rPr lang="en-US" sz="2133" dirty="0"/>
              <a:t>Admissions and Academic Services Coordinator</a:t>
            </a:r>
          </a:p>
          <a:p>
            <a:pPr algn="ctr">
              <a:spcBef>
                <a:spcPts val="1067"/>
              </a:spcBef>
            </a:pPr>
            <a:r>
              <a:rPr lang="en-US" sz="2133" dirty="0"/>
              <a:t>UW-Madison Graduate School </a:t>
            </a:r>
          </a:p>
          <a:p>
            <a:pPr algn="ctr">
              <a:spcBef>
                <a:spcPts val="1067"/>
              </a:spcBef>
            </a:pPr>
            <a:r>
              <a:rPr lang="en-US" sz="2133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meleah.cue@wisc.edu</a:t>
            </a:r>
            <a:endParaRPr lang="en-US" sz="2133" dirty="0">
              <a:solidFill>
                <a:srgbClr val="0070C0"/>
              </a:solidFill>
            </a:endParaRP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t="22029" r="2750" b="22319"/>
          <a:stretch/>
        </p:blipFill>
        <p:spPr>
          <a:xfrm>
            <a:off x="1785912" y="1667407"/>
            <a:ext cx="3724873" cy="36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707136" y="523107"/>
            <a:ext cx="10963656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000" dirty="0"/>
              <a:t>Areas of Study of Graduate/ Advanced Degree </a:t>
            </a:r>
            <a:endParaRPr sz="4000" dirty="0"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521208" y="1163907"/>
            <a:ext cx="10515600" cy="5048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Biological Sciences </a:t>
            </a:r>
          </a:p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Physical Sciences/ Engineering </a:t>
            </a:r>
          </a:p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Arts/Humanities </a:t>
            </a:r>
          </a:p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Social Sciences </a:t>
            </a:r>
          </a:p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Law </a:t>
            </a:r>
          </a:p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-US" sz="2000" dirty="0"/>
              <a:t>Medicine</a:t>
            </a:r>
          </a:p>
        </p:txBody>
      </p:sp>
      <p:pic>
        <p:nvPicPr>
          <p:cNvPr id="4" name="Google Shape;98;p15">
            <a:extLst>
              <a:ext uri="{FF2B5EF4-FFF2-40B4-BE49-F238E27FC236}">
                <a16:creationId xmlns:a16="http://schemas.microsoft.com/office/drawing/2014/main" id="{8149DF47-4FBF-4185-9669-3643E29D2A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628" y="3688307"/>
            <a:ext cx="3358372" cy="242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5">
            <a:extLst>
              <a:ext uri="{FF2B5EF4-FFF2-40B4-BE49-F238E27FC236}">
                <a16:creationId xmlns:a16="http://schemas.microsoft.com/office/drawing/2014/main" id="{BF8E4BE9-6996-4D46-B912-191CFBA4B10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734" y="1954785"/>
            <a:ext cx="5291843" cy="3467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69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333500" y="927702"/>
            <a:ext cx="10515600" cy="64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Deciding Which Program is Best for You</a:t>
            </a:r>
            <a:endParaRPr dirty="0"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519132" y="1657032"/>
            <a:ext cx="11153736" cy="4017693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-423323">
              <a:spcBef>
                <a:spcPts val="1067"/>
              </a:spcBef>
              <a:buSzPts val="1400"/>
              <a:buChar char="★"/>
            </a:pPr>
            <a:r>
              <a:rPr lang="en" sz="2000" dirty="0"/>
              <a:t>Explore the 158 Master's and 109 Doctoral Degrees offered at UW-Madison</a:t>
            </a:r>
            <a:endParaRPr sz="2000" dirty="0"/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sz="2000" dirty="0"/>
              <a:t>Educate yourself on what options the programs offer </a:t>
            </a:r>
            <a:endParaRPr sz="2000" dirty="0"/>
          </a:p>
          <a:p>
            <a:pPr marL="1219170" lvl="1" indent="-482588">
              <a:spcBef>
                <a:spcPts val="0"/>
              </a:spcBef>
              <a:buSzPts val="2100"/>
              <a:buChar char="○"/>
            </a:pPr>
            <a:r>
              <a:rPr lang="en" sz="20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https://grad.wisc.edu/academic-programs/</a:t>
            </a:r>
            <a:endParaRPr sz="2000" dirty="0">
              <a:solidFill>
                <a:srgbClr val="0070C0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 sz="2000" dirty="0"/>
              <a:t>Read about the program and explore more information at the program’s website </a:t>
            </a:r>
            <a:endParaRPr sz="2000" dirty="0"/>
          </a:p>
        </p:txBody>
      </p:sp>
      <p:pic>
        <p:nvPicPr>
          <p:cNvPr id="4" name="Google Shape;83;p13">
            <a:extLst>
              <a:ext uri="{FF2B5EF4-FFF2-40B4-BE49-F238E27FC236}">
                <a16:creationId xmlns:a16="http://schemas.microsoft.com/office/drawing/2014/main" id="{E866DCD4-3CC8-4EFC-B2E3-8A45E2C7F4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633" y="3429000"/>
            <a:ext cx="4093367" cy="286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E255E906-0411-4E65-816E-633EDDA6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765" y="3429000"/>
            <a:ext cx="1919135" cy="288421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Widescreen_Lake">
  <a:themeElements>
    <a:clrScheme name="UWBrand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{0E92BA5A-C8C4-444D-9350-F597BC655E55}tf78829772_win32</Template>
  <TotalTime>672</TotalTime>
  <Words>1011</Words>
  <Application>Microsoft Office PowerPoint</Application>
  <PresentationFormat>Widescreen</PresentationFormat>
  <Paragraphs>156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Garamond</vt:lpstr>
      <vt:lpstr>Sagona Book</vt:lpstr>
      <vt:lpstr>Sagona ExtraLight</vt:lpstr>
      <vt:lpstr>SavonVTI</vt:lpstr>
      <vt:lpstr>Widescreen_Lake</vt:lpstr>
      <vt:lpstr>Graduate School 101 Explore and Apply to Graduate School  at the University of Wisconsin-Madison  Wednesday, February 24, 2021 5-6:30PM</vt:lpstr>
      <vt:lpstr>Diversity and Inclusion</vt:lpstr>
      <vt:lpstr>Why Graduate School?</vt:lpstr>
      <vt:lpstr>Is Graduate School for Me?</vt:lpstr>
      <vt:lpstr>Things to know for First-Gen and Underrepresented Students</vt:lpstr>
      <vt:lpstr>Programming at UW Madison</vt:lpstr>
      <vt:lpstr>Admissions</vt:lpstr>
      <vt:lpstr>Areas of Study of Graduate/ Advanced Degree </vt:lpstr>
      <vt:lpstr>Deciding Which Program is Best for You</vt:lpstr>
      <vt:lpstr>Application Process</vt:lpstr>
      <vt:lpstr>Preparing for Your Interview</vt:lpstr>
      <vt:lpstr>Funding</vt:lpstr>
      <vt:lpstr>Funding basics</vt:lpstr>
      <vt:lpstr>Graduate Assistantships</vt:lpstr>
      <vt:lpstr>Fellowships</vt:lpstr>
      <vt:lpstr>Student Hourly and Off-Campus Employment</vt:lpstr>
      <vt:lpstr>Scholarships and other funding sources</vt:lpstr>
      <vt:lpstr>Student Panelists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 your graduate  education</dc:title>
  <dc:creator>NATHANIEL E HAACK</dc:creator>
  <cp:lastModifiedBy>NATHANIEL E HAACK</cp:lastModifiedBy>
  <cp:revision>30</cp:revision>
  <dcterms:created xsi:type="dcterms:W3CDTF">2020-10-30T17:24:58Z</dcterms:created>
  <dcterms:modified xsi:type="dcterms:W3CDTF">2021-02-25T15:53:12Z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